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7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0" r:id="rId4"/>
    <p:sldId id="287" r:id="rId5"/>
    <p:sldId id="288" r:id="rId6"/>
    <p:sldId id="301" r:id="rId7"/>
    <p:sldId id="299" r:id="rId8"/>
    <p:sldId id="300" r:id="rId9"/>
    <p:sldId id="302" r:id="rId10"/>
    <p:sldId id="298" r:id="rId11"/>
    <p:sldId id="303" r:id="rId12"/>
    <p:sldId id="304" r:id="rId13"/>
    <p:sldId id="305" r:id="rId14"/>
    <p:sldId id="309" r:id="rId15"/>
    <p:sldId id="291" r:id="rId16"/>
    <p:sldId id="307" r:id="rId17"/>
    <p:sldId id="308" r:id="rId18"/>
    <p:sldId id="310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6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7" autoAdjust="0"/>
  </p:normalViewPr>
  <p:slideViewPr>
    <p:cSldViewPr>
      <p:cViewPr>
        <p:scale>
          <a:sx n="120" d="100"/>
          <a:sy n="120" d="100"/>
        </p:scale>
        <p:origin x="-133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3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79395840165921E-3"/>
          <c:y val="9.9446364181428312E-2"/>
          <c:w val="0.55169217309187868"/>
          <c:h val="0.82807793188011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відсотки 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Акти Кабінету Міністрів України 26,7%</c:v>
                </c:pt>
                <c:pt idx="1">
                  <c:v>Нормативно-правові акти КРАІЛ 73,3 %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131320907378786"/>
          <c:y val="0.26117745904098905"/>
          <c:w val="0.45322609233054578"/>
          <c:h val="0.73498085466653129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73166356615048E-2"/>
          <c:y val="1.8398789023441841E-2"/>
          <c:w val="0.7002113860369058"/>
          <c:h val="0.7351756243105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Із зауваженнями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46687658581103E-3"/>
                  <c:y val="7.4357539151879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Комітети Верховної Ради України</c:v>
                </c:pt>
                <c:pt idx="1">
                  <c:v>Мінцифри </c:v>
                </c:pt>
                <c:pt idx="2">
                  <c:v>Мінекономіки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зауважень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Комітети Верховної Ради України</c:v>
                </c:pt>
                <c:pt idx="1">
                  <c:v>Мінцифри </c:v>
                </c:pt>
                <c:pt idx="2">
                  <c:v>Мінекономіки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підтримується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Комітети Верховної Ради України</c:v>
                </c:pt>
                <c:pt idx="1">
                  <c:v>Мінцифри </c:v>
                </c:pt>
                <c:pt idx="2">
                  <c:v>Мінекономіки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178368"/>
        <c:axId val="138098304"/>
        <c:axId val="0"/>
      </c:bar3DChart>
      <c:catAx>
        <c:axId val="14917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098304"/>
        <c:crosses val="autoZero"/>
        <c:auto val="1"/>
        <c:lblAlgn val="ctr"/>
        <c:lblOffset val="100"/>
        <c:noMultiLvlLbl val="0"/>
      </c:catAx>
      <c:valAx>
        <c:axId val="1380983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917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7172151616825"/>
          <c:y val="0.34893212034914084"/>
          <c:w val="0.26792655678447602"/>
          <c:h val="0.272338073547383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2021779715108E-2"/>
          <c:y val="0.13554257050615012"/>
          <c:w val="0.66643466630069426"/>
          <c:h val="0.75510678136619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Із зауваженнями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Мінцифри </c:v>
                </c:pt>
                <c:pt idx="1">
                  <c:v>Мін'юст</c:v>
                </c:pt>
                <c:pt idx="2">
                  <c:v>ДСНС</c:v>
                </c:pt>
                <c:pt idx="3">
                  <c:v>Мінфін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зауважень 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Мінцифри </c:v>
                </c:pt>
                <c:pt idx="1">
                  <c:v>Мін'юст</c:v>
                </c:pt>
                <c:pt idx="2">
                  <c:v>ДСНС</c:v>
                </c:pt>
                <c:pt idx="3">
                  <c:v>Мінфін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підтримується 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Мінцифри </c:v>
                </c:pt>
                <c:pt idx="1">
                  <c:v>Мін'юст</c:v>
                </c:pt>
                <c:pt idx="2">
                  <c:v>ДСНС</c:v>
                </c:pt>
                <c:pt idx="3">
                  <c:v>Мінфін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169024"/>
        <c:axId val="182805632"/>
        <c:axId val="0"/>
      </c:bar3DChart>
      <c:catAx>
        <c:axId val="19116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805632"/>
        <c:crosses val="autoZero"/>
        <c:auto val="1"/>
        <c:lblAlgn val="ctr"/>
        <c:lblOffset val="100"/>
        <c:noMultiLvlLbl val="0"/>
      </c:catAx>
      <c:valAx>
        <c:axId val="182805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11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88267373001435"/>
          <c:y val="0.35363959685038271"/>
          <c:w val="0.2851502338520121"/>
          <c:h val="0.3077883614824301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0552-291A-4B66-BCD8-A99E67B9D98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A979E-36B2-4C09-979F-C8619D95D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9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2EF1-DED4-4565-9482-DD8E34E8793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1314-3872-48BB-BFF7-9059E7334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1314-3872-48BB-BFF7-9059E73342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1314-3872-48BB-BFF7-9059E73342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B1314-3872-48BB-BFF7-9059E73342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8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3956267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35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15581736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532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50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/>
              <a:t>Заголовок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88">
                <a:solidFill>
                  <a:schemeClr val="tx1"/>
                </a:solidFill>
              </a:defRPr>
            </a:lvl1pPr>
          </a:lstStyle>
          <a:p>
            <a:fld id="{B0D84326-08DB-4919-B5D8-4B93197573B4}" type="slidenum">
              <a:rPr lang="uk-UA" smtClean="0">
                <a:solidFill>
                  <a:srgbClr val="4D4D4F"/>
                </a:solidFill>
              </a:rPr>
              <a:pPr/>
              <a:t>‹#›</a:t>
            </a:fld>
            <a:endParaRPr lang="uk-UA">
              <a:solidFill>
                <a:srgbClr val="4D4D4F"/>
              </a:solidFill>
            </a:endParaRPr>
          </a:p>
        </p:txBody>
      </p:sp>
      <p:sp>
        <p:nvSpPr>
          <p:cNvPr id="4" name="Місце для вмісту 4"/>
          <p:cNvSpPr>
            <a:spLocks noGrp="1"/>
          </p:cNvSpPr>
          <p:nvPr>
            <p:ph sz="quarter" idx="11"/>
          </p:nvPr>
        </p:nvSpPr>
        <p:spPr>
          <a:xfrm>
            <a:off x="789834" y="1466032"/>
            <a:ext cx="3960000" cy="3240000"/>
          </a:xfrm>
          <a:prstGeom prst="rect">
            <a:avLst/>
          </a:prstGeom>
        </p:spPr>
        <p:txBody>
          <a:bodyPr/>
          <a:lstStyle>
            <a:lvl1pPr>
              <a:defRPr sz="1382"/>
            </a:lvl1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2"/>
          </p:nvPr>
        </p:nvSpPr>
        <p:spPr>
          <a:xfrm>
            <a:off x="4762747" y="1466033"/>
            <a:ext cx="3960000" cy="3256642"/>
          </a:xfrm>
          <a:prstGeom prst="rect">
            <a:avLst/>
          </a:prstGeom>
        </p:spPr>
        <p:txBody>
          <a:bodyPr/>
          <a:lstStyle>
            <a:lvl1pPr>
              <a:defRPr sz="1382"/>
            </a:lvl1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6" name="Місце для тексту 8"/>
          <p:cNvSpPr>
            <a:spLocks noGrp="1"/>
          </p:cNvSpPr>
          <p:nvPr>
            <p:ph type="body" sz="quarter" idx="13"/>
          </p:nvPr>
        </p:nvSpPr>
        <p:spPr>
          <a:xfrm>
            <a:off x="789834" y="1270539"/>
            <a:ext cx="3958316" cy="1788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1184" b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7" name="Місце для тексту 8"/>
          <p:cNvSpPr>
            <a:spLocks noGrp="1"/>
          </p:cNvSpPr>
          <p:nvPr>
            <p:ph type="body" sz="quarter" idx="14"/>
          </p:nvPr>
        </p:nvSpPr>
        <p:spPr>
          <a:xfrm>
            <a:off x="4762747" y="1270540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184" b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Місце для вмісту 6"/>
          <p:cNvSpPr>
            <a:spLocks noGrp="1"/>
          </p:cNvSpPr>
          <p:nvPr>
            <p:ph sz="quarter" idx="15" hasCustomPrompt="1"/>
          </p:nvPr>
        </p:nvSpPr>
        <p:spPr>
          <a:xfrm>
            <a:off x="791518" y="5109043"/>
            <a:ext cx="7920683" cy="1199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6"/>
          </p:nvPr>
        </p:nvSpPr>
        <p:spPr>
          <a:xfrm>
            <a:off x="789834" y="4728155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888" b="0" i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0" name="Місце для тексту 8"/>
          <p:cNvSpPr>
            <a:spLocks noGrp="1"/>
          </p:cNvSpPr>
          <p:nvPr>
            <p:ph type="body" sz="quarter" idx="17"/>
          </p:nvPr>
        </p:nvSpPr>
        <p:spPr>
          <a:xfrm>
            <a:off x="4762747" y="4728155"/>
            <a:ext cx="3960000" cy="18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6268">
              <a:buNone/>
              <a:tabLst/>
              <a:defRPr sz="888" b="0" i="1"/>
            </a:lvl1pPr>
            <a:lvl2pPr marL="451291" indent="0">
              <a:buNone/>
              <a:defRPr sz="1283"/>
            </a:lvl2pPr>
            <a:lvl3pPr marL="797595" indent="0">
              <a:buNone/>
              <a:defRPr sz="1283"/>
            </a:lvl3pPr>
            <a:lvl4pPr marL="1150167" indent="0">
              <a:buNone/>
              <a:defRPr sz="1283"/>
            </a:lvl4pPr>
            <a:lvl5pPr marL="1504304" indent="0">
              <a:buNone/>
              <a:defRPr sz="1283"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81329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3" y="1449388"/>
            <a:ext cx="79200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7623411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 algn="ctr">
              <a:defRPr sz="237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Заголовок</a:t>
            </a: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790">
                <a:solidFill>
                  <a:schemeClr val="tx1"/>
                </a:solidFill>
              </a:defRPr>
            </a:lvl1pPr>
          </a:lstStyle>
          <a:p>
            <a:fld id="{B0D84326-08DB-4919-B5D8-4B93197573B4}" type="slidenum">
              <a:rPr lang="uk-UA" smtClean="0">
                <a:solidFill>
                  <a:srgbClr val="4D4D4F"/>
                </a:solidFill>
              </a:rPr>
              <a:pPr/>
              <a:t>‹#›</a:t>
            </a:fld>
            <a:endParaRPr lang="uk-UA" dirty="0">
              <a:solidFill>
                <a:srgbClr val="4D4D4F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1" hasCustomPrompt="1"/>
          </p:nvPr>
        </p:nvSpPr>
        <p:spPr>
          <a:xfrm>
            <a:off x="791518" y="1449388"/>
            <a:ext cx="7920683" cy="4859337"/>
          </a:xfrm>
          <a:prstGeom prst="rect">
            <a:avLst/>
          </a:prstGeom>
        </p:spPr>
        <p:txBody>
          <a:bodyPr/>
          <a:lstStyle>
            <a:lvl1pPr marL="351239" indent="-259845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67558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687375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4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519605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1, укр. 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/>
          <a:stretch/>
        </p:blipFill>
        <p:spPr bwMode="auto">
          <a:xfrm>
            <a:off x="5997388" y="0"/>
            <a:ext cx="314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0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58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4499975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</p:spTree>
    <p:extLst>
      <p:ext uri="{BB962C8B-B14F-4D97-AF65-F5344CB8AC3E}">
        <p14:creationId xmlns:p14="http://schemas.microsoft.com/office/powerpoint/2010/main" val="4245024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>
          <p15:clr>
            <a:srgbClr val="FBAE40"/>
          </p15:clr>
        </p15:guide>
        <p15:guide id="2" pos="52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714912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26324053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70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228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3" y="1449388"/>
            <a:ext cx="79200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5895144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13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2448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1, англ. 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/>
          <a:stretch/>
        </p:blipFill>
        <p:spPr bwMode="auto">
          <a:xfrm>
            <a:off x="5997388" y="0"/>
            <a:ext cx="314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0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58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4499975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5"/>
            <a:ext cx="1730606" cy="4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64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706">
          <p15:clr>
            <a:srgbClr val="FBAE40"/>
          </p15:clr>
        </p15:guide>
        <p15:guide id="2" pos="52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1BF-6880-4AF5-AA8E-691B0A749FAE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2, укр.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Шаблоны\НБУ new\Presentation-0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8000"/>
          <a:stretch/>
        </p:blipFill>
        <p:spPr bwMode="auto">
          <a:xfrm>
            <a:off x="252000" y="548632"/>
            <a:ext cx="8892000" cy="6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 userDrawn="1"/>
        </p:nvCxnSpPr>
        <p:spPr>
          <a:xfrm>
            <a:off x="3600000" y="6398889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600000" y="1727720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6"/>
          <p:cNvSpPr/>
          <p:nvPr userDrawn="1"/>
        </p:nvSpPr>
        <p:spPr>
          <a:xfrm>
            <a:off x="0" y="-4063"/>
            <a:ext cx="5847972" cy="6866127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72" h="6866127">
                <a:moveTo>
                  <a:pt x="0" y="6357"/>
                </a:moveTo>
                <a:lnTo>
                  <a:pt x="5847972" y="0"/>
                </a:lnTo>
                <a:lnTo>
                  <a:pt x="4207661" y="6864670"/>
                </a:lnTo>
                <a:lnTo>
                  <a:pt x="5406" y="6866127"/>
                </a:lnTo>
                <a:lnTo>
                  <a:pt x="0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6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1664" y="2529000"/>
            <a:ext cx="3780332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1664" y="5589000"/>
            <a:ext cx="3629119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791689" y="3610479"/>
            <a:ext cx="3780311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1664" y="5948725"/>
            <a:ext cx="3629119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</p:spTree>
    <p:extLst>
      <p:ext uri="{BB962C8B-B14F-4D97-AF65-F5344CB8AC3E}">
        <p14:creationId xmlns:p14="http://schemas.microsoft.com/office/powerpoint/2010/main" val="210054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2, англ.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Шаблоны\НБУ new\Presentation-0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8000"/>
          <a:stretch/>
        </p:blipFill>
        <p:spPr bwMode="auto">
          <a:xfrm>
            <a:off x="252000" y="548632"/>
            <a:ext cx="8892000" cy="63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 userDrawn="1"/>
        </p:nvCxnSpPr>
        <p:spPr>
          <a:xfrm>
            <a:off x="3600000" y="6398889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600000" y="1727720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6"/>
          <p:cNvSpPr/>
          <p:nvPr userDrawn="1"/>
        </p:nvSpPr>
        <p:spPr>
          <a:xfrm>
            <a:off x="0" y="-4063"/>
            <a:ext cx="5847972" cy="6866127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72" h="6866127">
                <a:moveTo>
                  <a:pt x="0" y="6357"/>
                </a:moveTo>
                <a:lnTo>
                  <a:pt x="5847972" y="0"/>
                </a:lnTo>
                <a:lnTo>
                  <a:pt x="4207661" y="6864670"/>
                </a:lnTo>
                <a:lnTo>
                  <a:pt x="5406" y="6866127"/>
                </a:lnTo>
                <a:lnTo>
                  <a:pt x="0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91664" y="2529000"/>
            <a:ext cx="3780332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1664" y="5589000"/>
            <a:ext cx="3629119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Ім’я та прізвище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791689" y="3610479"/>
            <a:ext cx="3780311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Підзаголовок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791664" y="5948725"/>
            <a:ext cx="3629119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5"/>
            <a:ext cx="1730606" cy="4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1988816"/>
            <a:ext cx="8348669" cy="2880368"/>
            <a:chOff x="0" y="1988816"/>
            <a:chExt cx="8348669" cy="2880368"/>
          </a:xfrm>
        </p:grpSpPr>
        <p:sp>
          <p:nvSpPr>
            <p:cNvPr id="22" name="Прямоугольник 6"/>
            <p:cNvSpPr/>
            <p:nvPr userDrawn="1"/>
          </p:nvSpPr>
          <p:spPr>
            <a:xfrm>
              <a:off x="7338385" y="1988816"/>
              <a:ext cx="1010284" cy="2880368"/>
            </a:xfrm>
            <a:custGeom>
              <a:avLst/>
              <a:gdLst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788795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520347 w 2231702"/>
                <a:gd name="connsiteY2" fmla="*/ 6849610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353622"/>
                <a:gd name="connsiteY0" fmla="*/ 10160 h 6868159"/>
                <a:gd name="connsiteX1" fmla="*/ 2353622 w 2353622"/>
                <a:gd name="connsiteY1" fmla="*/ 0 h 6868159"/>
                <a:gd name="connsiteX2" fmla="*/ 520347 w 2353622"/>
                <a:gd name="connsiteY2" fmla="*/ 6859770 h 6868159"/>
                <a:gd name="connsiteX3" fmla="*/ 0 w 2353622"/>
                <a:gd name="connsiteY3" fmla="*/ 6868159 h 6868159"/>
                <a:gd name="connsiteX4" fmla="*/ 0 w 2353622"/>
                <a:gd name="connsiteY4" fmla="*/ 10160 h 6868159"/>
                <a:gd name="connsiteX0" fmla="*/ 0 w 2384102"/>
                <a:gd name="connsiteY0" fmla="*/ 10160 h 6868159"/>
                <a:gd name="connsiteX1" fmla="*/ 2384102 w 2384102"/>
                <a:gd name="connsiteY1" fmla="*/ 0 h 6868159"/>
                <a:gd name="connsiteX2" fmla="*/ 520347 w 2384102"/>
                <a:gd name="connsiteY2" fmla="*/ 6859770 h 6868159"/>
                <a:gd name="connsiteX3" fmla="*/ 0 w 2384102"/>
                <a:gd name="connsiteY3" fmla="*/ 6868159 h 6868159"/>
                <a:gd name="connsiteX4" fmla="*/ 0 w 2384102"/>
                <a:gd name="connsiteY4" fmla="*/ 10160 h 6868159"/>
                <a:gd name="connsiteX0" fmla="*/ 0 w 2408486"/>
                <a:gd name="connsiteY0" fmla="*/ 0 h 6857999"/>
                <a:gd name="connsiteX1" fmla="*/ 2408486 w 2408486"/>
                <a:gd name="connsiteY1" fmla="*/ 2032 h 6857999"/>
                <a:gd name="connsiteX2" fmla="*/ 520347 w 2408486"/>
                <a:gd name="connsiteY2" fmla="*/ 6849610 h 6857999"/>
                <a:gd name="connsiteX3" fmla="*/ 0 w 2408486"/>
                <a:gd name="connsiteY3" fmla="*/ 6857999 h 6857999"/>
                <a:gd name="connsiteX4" fmla="*/ 0 w 2408486"/>
                <a:gd name="connsiteY4" fmla="*/ 0 h 6857999"/>
                <a:gd name="connsiteX0" fmla="*/ 0 w 2408486"/>
                <a:gd name="connsiteY0" fmla="*/ 0 h 6866702"/>
                <a:gd name="connsiteX1" fmla="*/ 2408486 w 2408486"/>
                <a:gd name="connsiteY1" fmla="*/ 2032 h 6866702"/>
                <a:gd name="connsiteX2" fmla="*/ 768175 w 2408486"/>
                <a:gd name="connsiteY2" fmla="*/ 6866702 h 6866702"/>
                <a:gd name="connsiteX3" fmla="*/ 0 w 2408486"/>
                <a:gd name="connsiteY3" fmla="*/ 6857999 h 6866702"/>
                <a:gd name="connsiteX4" fmla="*/ 0 w 2408486"/>
                <a:gd name="connsiteY4" fmla="*/ 0 h 68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486" h="6866702">
                  <a:moveTo>
                    <a:pt x="0" y="0"/>
                  </a:moveTo>
                  <a:lnTo>
                    <a:pt x="2408486" y="2032"/>
                  </a:lnTo>
                  <a:lnTo>
                    <a:pt x="768175" y="6866702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1988816"/>
              <a:ext cx="7452368" cy="28803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988816"/>
            <a:ext cx="360000" cy="2880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72000" y="2513919"/>
            <a:ext cx="5940000" cy="5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cap="none">
                <a:solidFill>
                  <a:schemeClr val="tx1"/>
                </a:solidFill>
              </a:defRPr>
            </a:lvl1pPr>
          </a:lstStyle>
          <a:p>
            <a:r>
              <a:rPr lang="uk-UA" noProof="0" dirty="0"/>
              <a:t>Розділ №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872000" y="3069000"/>
            <a:ext cx="5940000" cy="108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dirty="0"/>
              <a:t>Назва розділу</a:t>
            </a:r>
          </a:p>
        </p:txBody>
      </p:sp>
      <p:pic>
        <p:nvPicPr>
          <p:cNvPr id="29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dirty="0"/>
              <a:t>Заголовок</a:t>
            </a:r>
            <a:endParaRPr lang="uk-UA" dirty="0"/>
          </a:p>
        </p:txBody>
      </p:sp>
      <p:cxnSp>
        <p:nvCxnSpPr>
          <p:cNvPr id="11" name="Пряма сполучна лінія 10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1" y="1449388"/>
            <a:ext cx="2339837" cy="485933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341438" indent="-26670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1706563" indent="-274638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89"/>
            <a:ext cx="5220200" cy="3959611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1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5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60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499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uk-UA" noProof="0" dirty="0"/>
              <a:t>Заголовок</a:t>
            </a:r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59" y="1448725"/>
            <a:ext cx="7920441" cy="1440275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6325" indent="-263525">
              <a:spcBef>
                <a:spcPts val="400"/>
              </a:spcBef>
              <a:buClr>
                <a:schemeClr val="accent2"/>
              </a:buClr>
              <a:defRPr sz="1800"/>
            </a:lvl3pPr>
            <a:lvl4pPr marL="1435100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89113" indent="-271463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38"/>
            <a:ext cx="7924800" cy="3240087"/>
          </a:xfrm>
          <a:prstGeom prst="rect">
            <a:avLst/>
          </a:prstGeom>
        </p:spPr>
        <p:txBody>
          <a:bodyPr/>
          <a:lstStyle>
            <a:lvl1pPr marL="358775" indent="-266700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715963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1074738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431925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4pPr>
            <a:lvl5pPr marL="1790700" indent="-274638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uk-UA" noProof="0" dirty="0"/>
              <a:t>Текст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68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 (внутрішні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8532507" y="4329116"/>
            <a:ext cx="611493" cy="252888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" y="781731"/>
            <a:ext cx="1800083" cy="4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709000"/>
            <a:ext cx="6119838" cy="72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32000" y="522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/>
              <a:t>ПІБ доповідача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00" y="845227"/>
            <a:ext cx="3059838" cy="360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/>
            </a:lvl1pPr>
          </a:lstStyle>
          <a:p>
            <a:pPr lvl="0"/>
            <a:r>
              <a:rPr lang="uk-UA" noProof="0" dirty="0"/>
              <a:t>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000" y="2163633"/>
            <a:ext cx="6120000" cy="5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dirty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6119813" cy="541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31838" y="5601489"/>
            <a:ext cx="4320000" cy="35032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31838" y="6344403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Місто, дата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31838" y="5837904"/>
            <a:ext cx="4320000" cy="43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uk-UA" noProof="0" dirty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1885855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06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0" y="0"/>
            <a:ext cx="251448" cy="1078405"/>
            <a:chOff x="0" y="0"/>
            <a:chExt cx="251448" cy="1078405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251448" cy="540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538405"/>
              <a:ext cx="251448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D:\ANNA\РЕБРЕНДИНГ\Templates\PowerPoint\19-01-2018_Presentation-06.png"/>
            <p:cNvPicPr>
              <a:picLocks noChangeAspect="1" noChangeArrowheads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6043" r="92989" b="86083"/>
            <a:stretch/>
          </p:blipFill>
          <p:spPr bwMode="auto">
            <a:xfrm>
              <a:off x="0" y="538405"/>
              <a:ext cx="2514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15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97366" y="343021"/>
            <a:ext cx="7920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noProof="0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139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4276"/>
            <a:ext cx="8132440" cy="1535484"/>
          </a:xfrm>
          <a:solidFill>
            <a:schemeClr val="tx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КОМІСІЯ З РЕГУЛЮВАННЯ АЗАРТНИХ ІГОР ТА ЛОТЕРЕЙ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984776" cy="122413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методології</a:t>
            </a:r>
          </a:p>
          <a:p>
            <a:pPr algn="r"/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2021 рік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9040"/>
            <a:ext cx="7772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Guest_24\Desktop\1200px-Lesser_Coat_of_Arms_of_Ukraine.svg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9614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11560" y="3259383"/>
            <a:ext cx="784664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5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algn="ctr">
              <a:lnSpc>
                <a:spcPts val="1605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</a:endParaRPr>
          </a:p>
          <a:p>
            <a:pPr algn="ctr">
              <a:lnSpc>
                <a:spcPts val="1605"/>
              </a:lnSpc>
              <a:spcAft>
                <a:spcPts val="0"/>
              </a:spcAft>
            </a:pPr>
            <a:endParaRPr lang="uk-UA" b="1" dirty="0" smtClean="0">
              <a:latin typeface="Times New Roman"/>
              <a:ea typeface="Times New Roman"/>
            </a:endParaRPr>
          </a:p>
          <a:p>
            <a:pPr algn="just">
              <a:lnSpc>
                <a:spcPts val="1605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Інформація </a:t>
            </a:r>
            <a:r>
              <a:rPr lang="uk-UA" b="1" dirty="0">
                <a:latin typeface="Times New Roman"/>
                <a:ea typeface="Times New Roman"/>
              </a:rPr>
              <a:t>про стан </a:t>
            </a:r>
            <a:r>
              <a:rPr lang="uk-UA" b="1" dirty="0" smtClean="0">
                <a:latin typeface="Times New Roman"/>
                <a:ea typeface="Times New Roman"/>
              </a:rPr>
              <a:t>розроблення </a:t>
            </a:r>
            <a:r>
              <a:rPr lang="uk-UA" b="1" dirty="0">
                <a:latin typeface="Times New Roman"/>
                <a:ea typeface="Times New Roman"/>
              </a:rPr>
              <a:t>нормативно-правових актів </a:t>
            </a:r>
            <a:r>
              <a:rPr lang="uk-UA" b="1" dirty="0" smtClean="0">
                <a:latin typeface="Times New Roman"/>
                <a:ea typeface="Times New Roman"/>
              </a:rPr>
              <a:t>КРАІЛ та актів Кабінету Міністрів України, що вносяться на розгляд до нього, </a:t>
            </a:r>
            <a:r>
              <a:rPr lang="uk-UA" b="1" dirty="0" smtClean="0">
                <a:latin typeface="Times New Roman"/>
                <a:ea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погодження </a:t>
            </a:r>
            <a:r>
              <a:rPr lang="uk-UA" b="1" dirty="0" err="1">
                <a:latin typeface="Times New Roman"/>
                <a:ea typeface="Times New Roman"/>
              </a:rPr>
              <a:t>проєктів</a:t>
            </a:r>
            <a:r>
              <a:rPr lang="uk-UA" b="1" dirty="0">
                <a:latin typeface="Times New Roman"/>
                <a:ea typeface="Times New Roman"/>
              </a:rPr>
              <a:t> нормативно-правових актів інших центральних органів виконавчої </a:t>
            </a:r>
            <a:r>
              <a:rPr lang="uk-UA" b="1" dirty="0" smtClean="0">
                <a:latin typeface="Times New Roman"/>
                <a:ea typeface="Times New Roman"/>
              </a:rPr>
              <a:t>влади, підготовки </a:t>
            </a:r>
            <a:r>
              <a:rPr lang="uk-UA" b="1" dirty="0" smtClean="0">
                <a:latin typeface="Times New Roman"/>
                <a:ea typeface="Times New Roman"/>
              </a:rPr>
              <a:t>висновків до </a:t>
            </a:r>
            <a:r>
              <a:rPr lang="uk-UA" b="1" dirty="0" err="1" smtClean="0">
                <a:latin typeface="Times New Roman"/>
                <a:ea typeface="Times New Roman"/>
              </a:rPr>
              <a:t>проєктів</a:t>
            </a:r>
            <a:r>
              <a:rPr lang="uk-UA" b="1" dirty="0" smtClean="0">
                <a:latin typeface="Times New Roman"/>
                <a:ea typeface="Times New Roman"/>
              </a:rPr>
              <a:t> </a:t>
            </a:r>
            <a:r>
              <a:rPr lang="uk-UA" b="1" dirty="0">
                <a:latin typeface="Times New Roman"/>
                <a:ea typeface="Times New Roman"/>
              </a:rPr>
              <a:t>законів </a:t>
            </a:r>
            <a:r>
              <a:rPr lang="uk-UA" b="1" dirty="0" smtClean="0">
                <a:latin typeface="Times New Roman"/>
                <a:ea typeface="Times New Roman"/>
              </a:rPr>
              <a:t>України у 2021 році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3024336" cy="8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4559062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8740" y="1628800"/>
            <a:ext cx="842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сприятливих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організаційних та економічних умов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залучення інвестицій у сферу організації та проведення азартних ігор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створення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лотерейній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погодження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заінтересованими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органами: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405193"/>
            <a:ext cx="7549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Ліцензійні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провадження господарської діяльності з випуску та проведення лотерей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плати за ліцензію на випуск і проведення лотерей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93171" y="4515857"/>
            <a:ext cx="751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Перелік звітності організаторів азартних ігор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подання звітності організаторами азартних ігор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5750" y="5458664"/>
            <a:ext cx="762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Форма посвідчення розповсюджувача державної лотереї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1" y="3308735"/>
            <a:ext cx="1109509" cy="7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6" y="4407092"/>
            <a:ext cx="703777" cy="7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5" y="5373216"/>
            <a:ext cx="714786" cy="63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4559062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988840"/>
            <a:ext cx="823314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здійснення контролю за діяльністю організаторів азартних ігор, моніторингу роботи грального обладнання та забезпечення прав гравців, розроблено та здійснюється погодження із заінтересованим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органами: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93305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Вимоги до Державної системи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онлайн-моніторингу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" y="3620056"/>
            <a:ext cx="1221457" cy="12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3573016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458" y="1628800"/>
            <a:ext cx="8404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здійснення державного нагляду (контролю) за організацією та проведенням азартних ігор та у лотерейній сфері, здійснення заходів щодо запобігання та виявлення порушень законодавства у сфері організації та проведення азартних ігор та захисту прав гравців, розроблено та здійснюється погодження із заінтересованими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органами: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628" y="5113059"/>
            <a:ext cx="715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Порядку застосування Комісією з регулювання азартних ігор та лотерей фінансових санкцій (штрафів)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7521" y="3198840"/>
            <a:ext cx="7252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Критерії,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якими оцінюється ступінь ризику від провадження господарської діяльності з випуску та проведення лотерей та визначається періодичність проведення планових заходів державного нагляду (контролю) Комісією з регулювання азартних ігор та лотерей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4458" y="4541058"/>
            <a:ext cx="657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Внесено 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розгляд Кабінету Міністрів України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5" y="4879612"/>
            <a:ext cx="1018372" cy="88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9" y="3425048"/>
            <a:ext cx="854075" cy="7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628800"/>
            <a:ext cx="8585057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Затверджено нормативно-правові акти КРАІЛ щодо дотримання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громадян: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flipH="1">
            <a:off x="1483438" y="5305904"/>
            <a:ext cx="7200798" cy="5700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відомчі заохочувальні відзнаки Комісії з регулювання азартних ігор та лотерей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7" y="2510969"/>
            <a:ext cx="720858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стажування громадян із числа молоді, які не перебувають на посадах державної служби, в апараті Комісії з регулювання азартних ігор та лотерей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75657" y="3159041"/>
            <a:ext cx="7208580" cy="12780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відшкодування фактичних витрат на копіювання або друк документів, що надаються за запитом на інформацію, розпорядником якої є Комісія з регулювання азартних ігор та лотерей</a:t>
            </a:r>
          </a:p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фактичних витрат на копіювання або друк документів, що надаються за запитом на інформацію, розпорядником якої є Комісія з регулювання азартних ігор та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лотерей 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150" dirty="0"/>
          </a:p>
        </p:txBody>
      </p:sp>
      <p:sp>
        <p:nvSpPr>
          <p:cNvPr id="26" name="AutoShape 20" descr="Документ, замок, замок бесплатно значок из File and Document Black and  whit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3" descr="Награда Медаль Проверка Значок Вектор Схема Иллюстрация — стоковая  векторная графика и другие изображения на тему Бизнес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75657" y="4437112"/>
            <a:ext cx="720858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 забезпечення права осіб на доступ до публічної інформації в Комісії з регулювання азартних ігор та лотерей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" y="2343087"/>
            <a:ext cx="815954" cy="8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2" y="5206502"/>
            <a:ext cx="774101" cy="74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8" y="3159041"/>
            <a:ext cx="10604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7" y="4221088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79" y="3395027"/>
            <a:ext cx="688477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Порядок обробки персональних даних в Комісії регулювання азартних ігор та лотерей</a:t>
            </a:r>
            <a:endParaRPr lang="uk-UA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AutoShape 20" descr="Документ, замок, замок бесплатно значок из File and Document Black and  whit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3" descr="Награда Медаль Проверка Значок Вектор Схема Иллюстрация — стоковая  векторная графика и другие изображения на тему Бизнес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2318089"/>
            <a:ext cx="8064897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на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зовнішнє погодження до заінтересованих органів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нормативно-правові акти КРАІЛ щодо дотримання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громадян: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6" descr="Gadget gesture handheld interaction tablet touch control icon - Handheld  Devices And Hand Gestures">
            <a:extLst>
              <a:ext uri="{FF2B5EF4-FFF2-40B4-BE49-F238E27FC236}">
                <a16:creationId xmlns:a16="http://schemas.microsoft.com/office/drawing/2014/main" xmlns="" id="{943B337C-F920-47B4-901A-E071ADE1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3" y="3395027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45395" y="475186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3573016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395" y="1567873"/>
            <a:ext cx="8413868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155700"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Надано висновки до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законопроєктів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України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1155700"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5337137"/>
              </p:ext>
            </p:extLst>
          </p:nvPr>
        </p:nvGraphicFramePr>
        <p:xfrm>
          <a:off x="743840" y="2348880"/>
          <a:ext cx="781697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45395" y="475186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3573016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uk-UA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67873"/>
            <a:ext cx="8535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155700">
              <a:spcBef>
                <a:spcPct val="0"/>
              </a:spcBef>
              <a:spcAft>
                <a:spcPct val="3500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Здійснено погодження 12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нормативно-правових актів інших органів виконавчої влади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1334278"/>
              </p:ext>
            </p:extLst>
          </p:nvPr>
        </p:nvGraphicFramePr>
        <p:xfrm>
          <a:off x="887787" y="2708920"/>
          <a:ext cx="7344816" cy="318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8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17</a:t>
            </a:fld>
            <a:endParaRPr lang="ru-RU"/>
          </a:p>
        </p:txBody>
      </p:sp>
      <p:sp>
        <p:nvSpPr>
          <p:cNvPr id="26" name="AutoShape 20" descr="Документ, замок, замок бесплатно значок из File and Document Black and  whit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23" descr="Награда Медаль Проверка Значок Вектор Схема Иллюстрация — стоковая  векторная графика и другие изображения на тему Бизнес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" y="6003925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7975" y="1844824"/>
            <a:ext cx="8544952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Здійснено підготовку та оприлюднення 49 інформаційних повідомлень на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вебсайті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КРАІЛ: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7916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3 щодо прийняття актів Кабінету Міністрів України </a:t>
            </a:r>
          </a:p>
          <a:p>
            <a:pPr algn="just"/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2 щодо внесення на розгляд Кабінету Міністрів України </a:t>
            </a:r>
            <a:r>
              <a:rPr lang="uk-UA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проєктів</a:t>
            </a:r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 актів </a:t>
            </a:r>
          </a:p>
          <a:p>
            <a:pPr algn="just"/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13 щодо набрання чинності рішень КРАІЛ</a:t>
            </a:r>
          </a:p>
          <a:p>
            <a:pPr algn="just"/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11 щодо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оприлюднення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регуляторних актів </a:t>
            </a:r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ea typeface="+mj-ea"/>
                <a:cs typeface="Times New Roman" pitchFamily="18" charset="0"/>
              </a:rPr>
              <a:t>13 щодо проведення </a:t>
            </a:r>
            <a:r>
              <a:rPr lang="uk-UA" dirty="0">
                <a:latin typeface="Times New Roman" pitchFamily="18" charset="0"/>
                <a:ea typeface="+mj-ea"/>
                <a:cs typeface="Times New Roman" pitchFamily="18" charset="0"/>
              </a:rPr>
              <a:t>електронних консультацій щодо нормативно-правових актів </a:t>
            </a:r>
            <a:endParaRPr lang="uk-UA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 щодо інформування громадськості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AutoShape 6" descr="Компьютерные иконки Символ, символы, веб-дизайн, симметрия, интернет png |  PNG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ree icons - Free vector icons - Free SVG, PSD, PNG, EPS, Ai &amp; Icon Font">
            <a:extLst>
              <a:ext uri="{FF2B5EF4-FFF2-40B4-BE49-F238E27FC236}">
                <a16:creationId xmlns:a16="http://schemas.microsoft.com/office/drawing/2014/main" xmlns="" id="{72B178D8-2A90-4382-8D16-FAED803A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95762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bscribe to our mailing list - EMBA">
            <a:extLst>
              <a:ext uri="{FF2B5EF4-FFF2-40B4-BE49-F238E27FC236}">
                <a16:creationId xmlns:a16="http://schemas.microsoft.com/office/drawing/2014/main" xmlns="" id="{3ECE22F2-8338-41E6-AAFF-77FAE21C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050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adget gesture handheld interaction tablet touch control icon - Handheld  Devices And Hand Gestures">
            <a:extLst>
              <a:ext uri="{FF2B5EF4-FFF2-40B4-BE49-F238E27FC236}">
                <a16:creationId xmlns:a16="http://schemas.microsoft.com/office/drawing/2014/main" xmlns="" id="{943B337C-F920-47B4-901A-E071ADE1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62" y="4818818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lanning-icon - TechInfini Solutions Pvt. Ltd.TechInfini Solutions Pvt. Ltd.">
            <a:extLst>
              <a:ext uri="{FF2B5EF4-FFF2-40B4-BE49-F238E27FC236}">
                <a16:creationId xmlns:a16="http://schemas.microsoft.com/office/drawing/2014/main" xmlns="" id="{14CC23F7-A289-4187-AAFF-D224CD0D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72125"/>
            <a:ext cx="720080" cy="8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ukeicon, checking, document, finance, graphics, reports icon - Download on  Iconfinder">
            <a:extLst>
              <a:ext uri="{FF2B5EF4-FFF2-40B4-BE49-F238E27FC236}">
                <a16:creationId xmlns:a16="http://schemas.microsoft.com/office/drawing/2014/main" xmlns="" id="{D75D7E50-E36F-42CC-BB36-858CC166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33" y="4923523"/>
            <a:ext cx="663874" cy="6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gh Risk Icon – Free Download, PNG and Vector">
            <a:extLst>
              <a:ext uri="{FF2B5EF4-FFF2-40B4-BE49-F238E27FC236}">
                <a16:creationId xmlns:a16="http://schemas.microsoft.com/office/drawing/2014/main" xmlns="" id="{0803970F-C4AE-463F-B261-73F94EE2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7432"/>
            <a:ext cx="692498" cy="6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90859"/>
            <a:ext cx="936104" cy="93610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352928" cy="2592288"/>
          </a:xfrm>
          <a:noFill/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КРАІЛ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регуляторних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виконано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100 %</a:t>
            </a:r>
            <a:br>
              <a:rPr lang="uk-UA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(індикатором виконання завдань Плану є розроблення </a:t>
            </a:r>
            <a:b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схвалення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метою оприлюднення)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5" y="5981613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0960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Планом регуляторної діяльності КРАІЛ було передбачено розробку 15 нормативно-правових актів у 2021 році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996952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Затверджено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9 нормативно-правових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актів, в тому числі 1 акт Кабінету Міністрів України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Внесено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 розгляд Кабінету Міністрів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акта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 погодження до заінтересованих органів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нормативно-правових актів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133535"/>
            <a:ext cx="59046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Subscribe to our mailing list - EMBA">
            <a:extLst>
              <a:ext uri="{FF2B5EF4-FFF2-40B4-BE49-F238E27FC236}">
                <a16:creationId xmlns="" xmlns:a16="http://schemas.microsoft.com/office/drawing/2014/main" id="{3ECE22F2-8338-41E6-AAFF-77FAE21C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4" y="4653136"/>
            <a:ext cx="936104" cy="9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4" y="3577844"/>
            <a:ext cx="927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8" y="2708920"/>
            <a:ext cx="1061256" cy="9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6046850"/>
              </p:ext>
            </p:extLst>
          </p:nvPr>
        </p:nvGraphicFramePr>
        <p:xfrm>
          <a:off x="539552" y="2492896"/>
          <a:ext cx="8147248" cy="356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1700808"/>
            <a:ext cx="778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spcBef>
                <a:spcPct val="0"/>
              </a:spcBef>
              <a:spcAft>
                <a:spcPct val="3500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Відсоткові показники виконання Плану регуляторної діяльності КРАІЛ у 2021 році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692" y="4195227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488" y="1575246"/>
            <a:ext cx="8564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сприятливих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організаційних та економічних умов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залучення інвестицій у сферу організації та проведення азартних ігор,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лотерейній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824" y="3191783"/>
            <a:ext cx="716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Ліцензійні умови провадження діяльності з надання послуг у сфері організації та проведення азартних ігор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9854" y="5507940"/>
            <a:ext cx="7355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Перелік грального обладнання, що підлягає сертифікації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3931" y="4005064"/>
            <a:ext cx="7167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видачі власнику приміщення дозволу, що підтверджує відповідність приміщення для організації та проведення азартних ігор у гральному закладі вимогам, встановленим ЗУ «Про державне регулювання діяльності щодо організації та проведення азартних ігор»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1" y="3212976"/>
            <a:ext cx="1056237" cy="6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8" y="5389577"/>
            <a:ext cx="551073" cy="5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1" y="4195227"/>
            <a:ext cx="634206" cy="63015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773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5560397"/>
            <a:ext cx="7581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uk-U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516" y="1583644"/>
            <a:ext cx="8527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сприятливих організаційних та економічних умов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щодо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залучення інвестицій у сферу організації та проведення азартних ігор,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лотерейній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9124" y="4292930"/>
            <a:ext cx="747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лотерей,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запроваджених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4932" y="3241754"/>
            <a:ext cx="756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9124" y="5375731"/>
            <a:ext cx="7638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Опис ідентифікаційної картки гравця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3" y="5085184"/>
            <a:ext cx="692132" cy="6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0" y="4105875"/>
            <a:ext cx="758649" cy="8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3" y="3195953"/>
            <a:ext cx="692132" cy="6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9280" y="4559062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" y="5698543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05526"/>
            <a:ext cx="8589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забезпечення мінімізації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негативного впливу азартних ігор та проявів ігрової залежності (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лудоманії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), прийнято такі нормативно-правові акти: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425" y="3917942"/>
            <a:ext cx="5724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Принципи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відповідальної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igh Risk Icon – Free Download, PNG and Vector">
            <a:extLst>
              <a:ext uri="{FF2B5EF4-FFF2-40B4-BE49-F238E27FC236}">
                <a16:creationId xmlns:a16="http://schemas.microsoft.com/office/drawing/2014/main" xmlns="" id="{0803970F-C4AE-463F-B261-73F94EE2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3" y="4149080"/>
            <a:ext cx="692498" cy="6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41158" y="5087893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Положення про отримання, обробку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реагування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отримані повідомлення про порушення у сфері азартних ігор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6" y="4979640"/>
            <a:ext cx="746719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6" y="3110298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41158" y="3241753"/>
            <a:ext cx="6992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71761" y="4655575"/>
            <a:ext cx="758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8529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здійснення державного нагляду (контролю)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організацією та проведенням азартних ігор та у лотерейній сфері,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здійснення заходів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щодо запобігання та виявлення порушень законодавства у сфері організації та проведення азартних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ігор та захисту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гравців, прийнято нормативно-правові акти: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031" y="481660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Уніфікована форма акта, складеного за результатами проведення планового (позапланового) заходу державного нагляду (контролю) щодо дотримання суб’єктом господарювання вимог законодавства у сфері організації та проведення азартних ігор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7052" y="3356992"/>
            <a:ext cx="7501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Критерії, за якими оцінюється ступінь ризику від провадження господарської діяльності у сфері організації та проведення азартних ігор та визначається періодичність проведення планових заходів державного нагляду (контролю) Комісією з регулювання азартних ігор та лотерей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6" y="3395578"/>
            <a:ext cx="719137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6" y="4908076"/>
            <a:ext cx="6889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F498-2345-4305-9088-915A1F45552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38328"/>
            <a:ext cx="8229600" cy="17945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1" y="4559062"/>
            <a:ext cx="7581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30241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" y="16288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здійснення державного нагляду (контролю)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організацією та проведенням азартних ігор та у лотерейній сфері,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здійснення заходів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щодо запобігання та виявлення порушень законодавства у сфері організації та проведення азартних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ігор та захисту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гравців, прийнято нормативно-правові акти: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8357" y="3405193"/>
            <a:ext cx="741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Положення про отримання, обробку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реагування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отримані повідомлення про порушення у сфері азартних ігор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8357" y="4525149"/>
            <a:ext cx="7318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направлення та виконання вимог щодо обмеження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доступу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(з) території України до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вебсайту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або його частини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igh Risk Icon – Free Download, PNG and Vector">
            <a:extLst>
              <a:ext uri="{FF2B5EF4-FFF2-40B4-BE49-F238E27FC236}">
                <a16:creationId xmlns:a16="http://schemas.microsoft.com/office/drawing/2014/main" xmlns="" id="{0803970F-C4AE-463F-B261-73F94EE2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9" y="4738505"/>
            <a:ext cx="692498" cy="6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adget gesture handheld interaction tablet touch control icon - Handheld  Devices And Hand Gestures">
            <a:extLst>
              <a:ext uri="{FF2B5EF4-FFF2-40B4-BE49-F238E27FC236}">
                <a16:creationId xmlns:a16="http://schemas.microsoft.com/office/drawing/2014/main" xmlns="" id="{943B337C-F920-47B4-901A-E071ADE1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" y="3358999"/>
            <a:ext cx="904609" cy="9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итульні слайди">
  <a:themeElements>
    <a:clrScheme name="Стандартная">
      <a:dk1>
        <a:srgbClr val="4D4D4F"/>
      </a:dk1>
      <a:lt1>
        <a:sysClr val="window" lastClr="FFFFFF"/>
      </a:lt1>
      <a:dk2>
        <a:srgbClr val="4D4D4F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</a:theme>
</file>

<file path=ppt/theme/theme2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2526</TotalTime>
  <Words>929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Титульні слайди</vt:lpstr>
      <vt:lpstr>Волна</vt:lpstr>
      <vt:lpstr>КОМІСІЯ З РЕГУЛЮВАННЯ АЗАРТНИХ ІГОР ТА ЛОТЕРЕЙ </vt:lpstr>
      <vt:lpstr>План діяльності КРАІЛ  з підготовки проєктів регуляторних актів  на 2021 рік виконано на 100 % (індикатором виконання завдань Плану є розроблення  та схвалення проєктів з метою оприлюднення)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КОМІСІЯ З РЕГУЛЮВАННЯ АЗАРТНИХ ІГОР ТА ЛОТЕРЕЙ</dc:title>
  <dc:creator>Guest_24</dc:creator>
  <cp:lastModifiedBy>Guest_24</cp:lastModifiedBy>
  <cp:revision>256</cp:revision>
  <cp:lastPrinted>2021-12-22T08:45:06Z</cp:lastPrinted>
  <dcterms:created xsi:type="dcterms:W3CDTF">2021-08-04T12:25:21Z</dcterms:created>
  <dcterms:modified xsi:type="dcterms:W3CDTF">2021-12-23T14:53:24Z</dcterms:modified>
</cp:coreProperties>
</file>