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7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7" r:id="rId4"/>
    <p:sldId id="298" r:id="rId5"/>
    <p:sldId id="288" r:id="rId6"/>
    <p:sldId id="311" r:id="rId7"/>
    <p:sldId id="312" r:id="rId8"/>
    <p:sldId id="313" r:id="rId9"/>
    <p:sldId id="314" r:id="rId10"/>
    <p:sldId id="31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6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7" autoAdjust="0"/>
  </p:normalViewPr>
  <p:slideViewPr>
    <p:cSldViewPr>
      <p:cViewPr>
        <p:scale>
          <a:sx n="120" d="100"/>
          <a:sy n="12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3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0552-291A-4B66-BCD8-A99E67B9D98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A979E-36B2-4C09-979F-C8619D95D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9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2EF1-DED4-4565-9482-DD8E34E8793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1314-3872-48BB-BFF7-9059E733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3956267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35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15581736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532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50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/>
              <a:t>Заголовок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88">
                <a:solidFill>
                  <a:schemeClr val="tx1"/>
                </a:solidFill>
              </a:defRPr>
            </a:lvl1pPr>
          </a:lstStyle>
          <a:p>
            <a:fld id="{B0D84326-08DB-4919-B5D8-4B93197573B4}" type="slidenum">
              <a:rPr lang="uk-UA" smtClean="0">
                <a:solidFill>
                  <a:srgbClr val="4D4D4F"/>
                </a:solidFill>
              </a:rPr>
              <a:pPr/>
              <a:t>‹#›</a:t>
            </a:fld>
            <a:endParaRPr lang="uk-UA">
              <a:solidFill>
                <a:srgbClr val="4D4D4F"/>
              </a:solidFill>
            </a:endParaRPr>
          </a:p>
        </p:txBody>
      </p:sp>
      <p:sp>
        <p:nvSpPr>
          <p:cNvPr id="4" name="Місце для вмісту 4"/>
          <p:cNvSpPr>
            <a:spLocks noGrp="1"/>
          </p:cNvSpPr>
          <p:nvPr>
            <p:ph sz="quarter" idx="11"/>
          </p:nvPr>
        </p:nvSpPr>
        <p:spPr>
          <a:xfrm>
            <a:off x="789834" y="1466032"/>
            <a:ext cx="3960000" cy="3240000"/>
          </a:xfrm>
          <a:prstGeom prst="rect">
            <a:avLst/>
          </a:prstGeom>
        </p:spPr>
        <p:txBody>
          <a:bodyPr/>
          <a:lstStyle>
            <a:lvl1pPr>
              <a:defRPr sz="1382"/>
            </a:lvl1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2"/>
          </p:nvPr>
        </p:nvSpPr>
        <p:spPr>
          <a:xfrm>
            <a:off x="4762747" y="1466033"/>
            <a:ext cx="3960000" cy="3256642"/>
          </a:xfrm>
          <a:prstGeom prst="rect">
            <a:avLst/>
          </a:prstGeom>
        </p:spPr>
        <p:txBody>
          <a:bodyPr/>
          <a:lstStyle>
            <a:lvl1pPr>
              <a:defRPr sz="1382"/>
            </a:lvl1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тексту 8"/>
          <p:cNvSpPr>
            <a:spLocks noGrp="1"/>
          </p:cNvSpPr>
          <p:nvPr>
            <p:ph type="body" sz="quarter" idx="13"/>
          </p:nvPr>
        </p:nvSpPr>
        <p:spPr>
          <a:xfrm>
            <a:off x="789834" y="1270539"/>
            <a:ext cx="3958316" cy="1788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1184" b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7" name="Місце для тексту 8"/>
          <p:cNvSpPr>
            <a:spLocks noGrp="1"/>
          </p:cNvSpPr>
          <p:nvPr>
            <p:ph type="body" sz="quarter" idx="14"/>
          </p:nvPr>
        </p:nvSpPr>
        <p:spPr>
          <a:xfrm>
            <a:off x="4762747" y="1270540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184" b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Місце для вмісту 6"/>
          <p:cNvSpPr>
            <a:spLocks noGrp="1"/>
          </p:cNvSpPr>
          <p:nvPr>
            <p:ph sz="quarter" idx="15" hasCustomPrompt="1"/>
          </p:nvPr>
        </p:nvSpPr>
        <p:spPr>
          <a:xfrm>
            <a:off x="791518" y="5109043"/>
            <a:ext cx="7920683" cy="1199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6"/>
          </p:nvPr>
        </p:nvSpPr>
        <p:spPr>
          <a:xfrm>
            <a:off x="789834" y="4728155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888" b="0" i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0" name="Місце для тексту 8"/>
          <p:cNvSpPr>
            <a:spLocks noGrp="1"/>
          </p:cNvSpPr>
          <p:nvPr>
            <p:ph type="body" sz="quarter" idx="17"/>
          </p:nvPr>
        </p:nvSpPr>
        <p:spPr>
          <a:xfrm>
            <a:off x="4762747" y="4728155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888" b="0" i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81329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3" y="1449388"/>
            <a:ext cx="79200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7623411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 algn="ctr">
              <a:defRPr sz="237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Заголовок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790">
                <a:solidFill>
                  <a:schemeClr val="tx1"/>
                </a:solidFill>
              </a:defRPr>
            </a:lvl1pPr>
          </a:lstStyle>
          <a:p>
            <a:fld id="{B0D84326-08DB-4919-B5D8-4B93197573B4}" type="slidenum">
              <a:rPr lang="uk-UA" smtClean="0">
                <a:solidFill>
                  <a:srgbClr val="4D4D4F"/>
                </a:solidFill>
              </a:rPr>
              <a:pPr/>
              <a:t>‹#›</a:t>
            </a:fld>
            <a:endParaRPr lang="uk-UA" dirty="0">
              <a:solidFill>
                <a:srgbClr val="4D4D4F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1" hasCustomPrompt="1"/>
          </p:nvPr>
        </p:nvSpPr>
        <p:spPr>
          <a:xfrm>
            <a:off x="791518" y="1449388"/>
            <a:ext cx="7920683" cy="4859337"/>
          </a:xfrm>
          <a:prstGeom prst="rect">
            <a:avLst/>
          </a:prstGeom>
        </p:spPr>
        <p:txBody>
          <a:bodyPr/>
          <a:lstStyle>
            <a:lvl1pPr marL="351239" indent="-259845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67558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687375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4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519605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1, укр. 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/>
          <a:stretch/>
        </p:blipFill>
        <p:spPr bwMode="auto">
          <a:xfrm>
            <a:off x="5997388" y="0"/>
            <a:ext cx="314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0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58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4499975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</p:spTree>
    <p:extLst>
      <p:ext uri="{BB962C8B-B14F-4D97-AF65-F5344CB8AC3E}">
        <p14:creationId xmlns:p14="http://schemas.microsoft.com/office/powerpoint/2010/main" val="4245024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>
          <p15:clr>
            <a:srgbClr val="FBAE40"/>
          </p15:clr>
        </p15:guide>
        <p15:guide id="2" pos="52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714912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26324053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70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28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3" y="1449388"/>
            <a:ext cx="79200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5895144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1, англ. 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/>
          <a:stretch/>
        </p:blipFill>
        <p:spPr bwMode="auto">
          <a:xfrm>
            <a:off x="5997388" y="0"/>
            <a:ext cx="314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0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58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4499975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5"/>
            <a:ext cx="1730606" cy="4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64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>
          <p15:clr>
            <a:srgbClr val="FBAE40"/>
          </p15:clr>
        </p15:guide>
        <p15:guide id="2" pos="52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2, укр.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Шаблоны\НБУ new\Presentation-0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8000"/>
          <a:stretch/>
        </p:blipFill>
        <p:spPr bwMode="auto">
          <a:xfrm>
            <a:off x="252000" y="548632"/>
            <a:ext cx="8892000" cy="6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 userDrawn="1"/>
        </p:nvCxnSpPr>
        <p:spPr>
          <a:xfrm>
            <a:off x="3600000" y="6398889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600000" y="1727720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6"/>
          <p:cNvSpPr/>
          <p:nvPr userDrawn="1"/>
        </p:nvSpPr>
        <p:spPr>
          <a:xfrm>
            <a:off x="0" y="-4063"/>
            <a:ext cx="5847972" cy="6866127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72" h="6866127">
                <a:moveTo>
                  <a:pt x="0" y="6357"/>
                </a:moveTo>
                <a:lnTo>
                  <a:pt x="5847972" y="0"/>
                </a:lnTo>
                <a:lnTo>
                  <a:pt x="4207661" y="6864670"/>
                </a:lnTo>
                <a:lnTo>
                  <a:pt x="5406" y="6866127"/>
                </a:lnTo>
                <a:lnTo>
                  <a:pt x="0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6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1664" y="2529000"/>
            <a:ext cx="3780332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1664" y="5589000"/>
            <a:ext cx="3629119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791689" y="3610479"/>
            <a:ext cx="3780311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1664" y="5948725"/>
            <a:ext cx="3629119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</p:spTree>
    <p:extLst>
      <p:ext uri="{BB962C8B-B14F-4D97-AF65-F5344CB8AC3E}">
        <p14:creationId xmlns:p14="http://schemas.microsoft.com/office/powerpoint/2010/main" val="210054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2, англ.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Шаблоны\НБУ new\Presentation-0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8000"/>
          <a:stretch/>
        </p:blipFill>
        <p:spPr bwMode="auto">
          <a:xfrm>
            <a:off x="252000" y="548632"/>
            <a:ext cx="8892000" cy="6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 userDrawn="1"/>
        </p:nvCxnSpPr>
        <p:spPr>
          <a:xfrm>
            <a:off x="3600000" y="6398889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600000" y="1727720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6"/>
          <p:cNvSpPr/>
          <p:nvPr userDrawn="1"/>
        </p:nvSpPr>
        <p:spPr>
          <a:xfrm>
            <a:off x="0" y="-4063"/>
            <a:ext cx="5847972" cy="6866127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72" h="6866127">
                <a:moveTo>
                  <a:pt x="0" y="6357"/>
                </a:moveTo>
                <a:lnTo>
                  <a:pt x="5847972" y="0"/>
                </a:lnTo>
                <a:lnTo>
                  <a:pt x="4207661" y="6864670"/>
                </a:lnTo>
                <a:lnTo>
                  <a:pt x="5406" y="6866127"/>
                </a:lnTo>
                <a:lnTo>
                  <a:pt x="0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1664" y="2529000"/>
            <a:ext cx="3780332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1664" y="5589000"/>
            <a:ext cx="3629119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791689" y="3610479"/>
            <a:ext cx="3780311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1664" y="5948725"/>
            <a:ext cx="3629119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5"/>
            <a:ext cx="1730606" cy="4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1988816"/>
            <a:ext cx="8348669" cy="2880368"/>
            <a:chOff x="0" y="1988816"/>
            <a:chExt cx="8348669" cy="2880368"/>
          </a:xfrm>
        </p:grpSpPr>
        <p:sp>
          <p:nvSpPr>
            <p:cNvPr id="22" name="Прямоугольник 6"/>
            <p:cNvSpPr/>
            <p:nvPr userDrawn="1"/>
          </p:nvSpPr>
          <p:spPr>
            <a:xfrm>
              <a:off x="7338385" y="1988816"/>
              <a:ext cx="1010284" cy="2880368"/>
            </a:xfrm>
            <a:custGeom>
              <a:avLst/>
              <a:gdLst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788795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520347 w 2231702"/>
                <a:gd name="connsiteY2" fmla="*/ 6849610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353622"/>
                <a:gd name="connsiteY0" fmla="*/ 10160 h 6868159"/>
                <a:gd name="connsiteX1" fmla="*/ 2353622 w 2353622"/>
                <a:gd name="connsiteY1" fmla="*/ 0 h 6868159"/>
                <a:gd name="connsiteX2" fmla="*/ 520347 w 2353622"/>
                <a:gd name="connsiteY2" fmla="*/ 6859770 h 6868159"/>
                <a:gd name="connsiteX3" fmla="*/ 0 w 2353622"/>
                <a:gd name="connsiteY3" fmla="*/ 6868159 h 6868159"/>
                <a:gd name="connsiteX4" fmla="*/ 0 w 2353622"/>
                <a:gd name="connsiteY4" fmla="*/ 10160 h 6868159"/>
                <a:gd name="connsiteX0" fmla="*/ 0 w 2384102"/>
                <a:gd name="connsiteY0" fmla="*/ 10160 h 6868159"/>
                <a:gd name="connsiteX1" fmla="*/ 2384102 w 2384102"/>
                <a:gd name="connsiteY1" fmla="*/ 0 h 6868159"/>
                <a:gd name="connsiteX2" fmla="*/ 520347 w 2384102"/>
                <a:gd name="connsiteY2" fmla="*/ 6859770 h 6868159"/>
                <a:gd name="connsiteX3" fmla="*/ 0 w 2384102"/>
                <a:gd name="connsiteY3" fmla="*/ 6868159 h 6868159"/>
                <a:gd name="connsiteX4" fmla="*/ 0 w 2384102"/>
                <a:gd name="connsiteY4" fmla="*/ 10160 h 6868159"/>
                <a:gd name="connsiteX0" fmla="*/ 0 w 2408486"/>
                <a:gd name="connsiteY0" fmla="*/ 0 h 6857999"/>
                <a:gd name="connsiteX1" fmla="*/ 2408486 w 2408486"/>
                <a:gd name="connsiteY1" fmla="*/ 2032 h 6857999"/>
                <a:gd name="connsiteX2" fmla="*/ 520347 w 2408486"/>
                <a:gd name="connsiteY2" fmla="*/ 6849610 h 6857999"/>
                <a:gd name="connsiteX3" fmla="*/ 0 w 2408486"/>
                <a:gd name="connsiteY3" fmla="*/ 6857999 h 6857999"/>
                <a:gd name="connsiteX4" fmla="*/ 0 w 2408486"/>
                <a:gd name="connsiteY4" fmla="*/ 0 h 6857999"/>
                <a:gd name="connsiteX0" fmla="*/ 0 w 2408486"/>
                <a:gd name="connsiteY0" fmla="*/ 0 h 6866702"/>
                <a:gd name="connsiteX1" fmla="*/ 2408486 w 2408486"/>
                <a:gd name="connsiteY1" fmla="*/ 2032 h 6866702"/>
                <a:gd name="connsiteX2" fmla="*/ 768175 w 2408486"/>
                <a:gd name="connsiteY2" fmla="*/ 6866702 h 6866702"/>
                <a:gd name="connsiteX3" fmla="*/ 0 w 2408486"/>
                <a:gd name="connsiteY3" fmla="*/ 6857999 h 6866702"/>
                <a:gd name="connsiteX4" fmla="*/ 0 w 2408486"/>
                <a:gd name="connsiteY4" fmla="*/ 0 h 68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486" h="6866702">
                  <a:moveTo>
                    <a:pt x="0" y="0"/>
                  </a:moveTo>
                  <a:lnTo>
                    <a:pt x="2408486" y="2032"/>
                  </a:lnTo>
                  <a:lnTo>
                    <a:pt x="768175" y="6866702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1988816"/>
              <a:ext cx="7452368" cy="28803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988816"/>
            <a:ext cx="360000" cy="2880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72000" y="2513919"/>
            <a:ext cx="5940000" cy="5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cap="none">
                <a:solidFill>
                  <a:schemeClr val="tx1"/>
                </a:solidFill>
              </a:defRPr>
            </a:lvl1pPr>
          </a:lstStyle>
          <a:p>
            <a:r>
              <a:rPr lang="uk-UA" noProof="0" dirty="0"/>
              <a:t>Розділ №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872000" y="3069000"/>
            <a:ext cx="5940000" cy="108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dirty="0"/>
              <a:t>Назва розділу</a:t>
            </a:r>
          </a:p>
        </p:txBody>
      </p:sp>
      <p:pic>
        <p:nvPicPr>
          <p:cNvPr id="29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60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68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1885855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0" y="0"/>
            <a:ext cx="251448" cy="1078405"/>
            <a:chOff x="0" y="0"/>
            <a:chExt cx="251448" cy="1078405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251448" cy="540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538405"/>
              <a:ext cx="251448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D:\ANNA\РЕБРЕНДИНГ\Templates\PowerPoint\19-01-2018_Presentation-06.png"/>
            <p:cNvPicPr>
              <a:picLocks noChangeAspect="1" noChangeArrowheads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6043" r="92989" b="86083"/>
            <a:stretch/>
          </p:blipFill>
          <p:spPr bwMode="auto">
            <a:xfrm>
              <a:off x="0" y="538405"/>
              <a:ext cx="2514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15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97366" y="343021"/>
            <a:ext cx="7920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noProof="0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139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11380"/>
            <a:ext cx="8040352" cy="1152128"/>
          </a:xfrm>
          <a:solidFill>
            <a:schemeClr val="tx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КОМІСІЯ З РЕГУЛЮВАННЯ 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АЗАРТНИХ ІГОР ТА ЛОТЕРЕЙ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984776" cy="792088"/>
          </a:xfrm>
        </p:spPr>
        <p:txBody>
          <a:bodyPr>
            <a:normAutofit fontScale="77500" lnSpcReduction="20000"/>
          </a:bodyPr>
          <a:lstStyle/>
          <a:p>
            <a:pPr algn="r"/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2022 рік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Guest_24\Desktop\1200px-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88" y="365604"/>
            <a:ext cx="934319" cy="10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44704" y="3513856"/>
            <a:ext cx="7992888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5"/>
              </a:lnSpc>
              <a:spcAft>
                <a:spcPts val="0"/>
              </a:spcAft>
            </a:pPr>
            <a:endParaRPr lang="uk-UA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60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ПУБЛІЧНЕ ГРОМАДСЬКЕ ОБГОВОРЕННЯ </a:t>
            </a:r>
          </a:p>
          <a:p>
            <a:pPr algn="ctr">
              <a:lnSpc>
                <a:spcPts val="1605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algn="ctr">
              <a:lnSpc>
                <a:spcPts val="1605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algn="ctr">
              <a:lnSpc>
                <a:spcPts val="2800"/>
              </a:lnSpc>
            </a:pPr>
            <a:r>
              <a:rPr lang="ru-RU" sz="3200" b="1" dirty="0" err="1" smtClean="0">
                <a:latin typeface="Times New Roman"/>
                <a:ea typeface="Times New Roman"/>
              </a:rPr>
              <a:t>Необхідність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</a:rPr>
              <a:t>удосконалення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правового </a:t>
            </a:r>
            <a:r>
              <a:rPr lang="ru-RU" sz="3200" b="1" dirty="0" err="1">
                <a:latin typeface="Times New Roman"/>
                <a:ea typeface="Times New Roman"/>
              </a:rPr>
              <a:t>регулювання</a:t>
            </a:r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</a:rPr>
              <a:t>діяльності</a:t>
            </a:r>
            <a:r>
              <a:rPr lang="ru-RU" sz="3200" b="1" dirty="0">
                <a:latin typeface="Times New Roman"/>
                <a:ea typeface="Times New Roman"/>
              </a:rPr>
              <a:t> на ринку </a:t>
            </a:r>
            <a:r>
              <a:rPr lang="ru-RU" sz="3200" b="1" dirty="0" err="1">
                <a:latin typeface="Times New Roman"/>
                <a:ea typeface="Times New Roman"/>
              </a:rPr>
              <a:t>азартних</a:t>
            </a:r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</a:rPr>
              <a:t>ігор</a:t>
            </a:r>
            <a:endParaRPr lang="ru-RU" sz="3200" dirty="0"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3024336" cy="8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90" y="1905284"/>
            <a:ext cx="1656034" cy="415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липня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року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23 вересня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2020 року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грудень            2020 року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9" y="3946935"/>
            <a:ext cx="770114" cy="7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6" y="2780928"/>
            <a:ext cx="831697" cy="7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2" y="4941168"/>
            <a:ext cx="57904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4801" y="2636912"/>
            <a:ext cx="51845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Верховною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Радою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768-IX «Про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Кабінетом Міністрів України утворено Комісію з регулювання азартних ігор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лотерей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Прийнято перші підзаконні нормативно-правові акти, необхідні для запуску ринку азартних ігор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4559062"/>
            <a:ext cx="7581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091" y="2475146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практичного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недосконалостей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550" y="3675475"/>
            <a:ext cx="741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розробки підзаконних нормативно-правових актів у сфері організації та проведення азартних ігор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6022" y="4321806"/>
            <a:ext cx="7318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реалізації КРАІЛ повноважень, наданих статтею 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735" y="548680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1012" y="5230941"/>
            <a:ext cx="741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аналізу пропозицій, що надходили від Консультаційно-експертної ради та громадськості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9735" y="548680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937" y="2492896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Наявність вимог щодо подання організаторами азартних ігор документів для отримання різних видів ліцензій, які вже неодноразово подавалися до КРАІЛ або які безпосередньо були видані КРАІЛ (тобто КРАІЛ є володільцем інформації);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Відсутність реальних важелів впливу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хостингу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провайдерів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нелегальних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онлайн-казино;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Відсутність чіткого розмежування повноважень державних органів щодо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(контролю)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додержанням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 рекламу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дублювання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штрафних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санкцій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нормативно-правового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ігровою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залежністю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548056"/>
            <a:ext cx="525231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728" y="3265456"/>
            <a:ext cx="3542632" cy="13106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проєкту Закону України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Про внесення змін до деяких законів щодо удосконалення правового регулювання діяльності на ринку азартних ігор»  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7275" y="3278550"/>
            <a:ext cx="4071890" cy="13106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Внесення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окремих змін 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до підзаконних нормативно-правових актів</a:t>
            </a:r>
          </a:p>
          <a:p>
            <a:pPr>
              <a:lnSpc>
                <a:spcPts val="1900"/>
              </a:lnSpc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735" y="548680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962187"/>
            <a:ext cx="3543808" cy="8233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Повністю вирішує проблему, проте процедура розробки законопроєкту досить тривала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у часі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7274" y="4962187"/>
            <a:ext cx="4071891" cy="13106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Не вирішує проблему, оскільки удосконалення потребують саме норми Закону України «Про державне регулювання діяльності щодо організації та проведення азартних ігор»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32024" y="2950147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13200" y="2950147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05613" y="462793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130238" y="4615549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59" y="2847128"/>
            <a:ext cx="3456385" cy="6052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Зміни технічного </a:t>
            </a:r>
          </a:p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характеру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4332" y="2718888"/>
            <a:ext cx="3456386" cy="861774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Усунення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неточностей, неузгодженостей,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логічних протиріч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тощо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735" y="548680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59" y="4189536"/>
            <a:ext cx="3502502" cy="605294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Зміни концептуального </a:t>
            </a:r>
          </a:p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характеру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4332" y="3933056"/>
            <a:ext cx="3456386" cy="1118255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 основні вектори удосконалення правового регулювання діяльності на ринку азартних ігор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282183" y="299695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326877" y="4312163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1255" y="2489846"/>
            <a:ext cx="2643970" cy="1246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Удосконалення </a:t>
            </a: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ліцензування у сфері організації та проведення азартних ігор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67702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вектори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87327" y="2948268"/>
            <a:ext cx="341157" cy="3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86415" y="4742662"/>
            <a:ext cx="341157" cy="3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54354" y="2682206"/>
            <a:ext cx="4997779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уточнення переліків документів, необхідних для отримання ліцензій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удосконалення 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процедури видачі дозволу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128" y="4284240"/>
            <a:ext cx="2643970" cy="1246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Підвищення ефективності державного нагляду (контролю) за ринком азартних ігор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68500" y="3861048"/>
            <a:ext cx="4997779" cy="20928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уточнення повноважень з контролю за рекламою азартних ігор та застосування відповідних фінансових санкцій</a:t>
            </a:r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впровадження додаткових інструментів для протидії нелегальній діяльності в мережі Інтернет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посилення відповідальності за незаконну організацію та проведення азартних ігор 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367702"/>
            <a:ext cx="8640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вектори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875" y="4077072"/>
            <a:ext cx="2643972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700" b="1" dirty="0">
                <a:latin typeface="Times New Roman" pitchFamily="18" charset="0"/>
                <a:cs typeface="Times New Roman" pitchFamily="18" charset="0"/>
              </a:rPr>
              <a:t>. Посилення правових механізмів щодо мінімізації проявів ігрової залежності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692351"/>
            <a:ext cx="4906888" cy="1785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уточнення повноважень МОЗ,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Мінсоцполітики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та КРАІЛ у сфері боротьби з ігровою залежністю (лудоманією)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забезпечення створення ефективної системи закладів/медичних працівників, які лікують ігрову залежність або здійснюють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соціально-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психологічну реабілітацію </a:t>
            </a:r>
            <a:r>
              <a:rPr lang="uk-UA" sz="1700" dirty="0" err="1">
                <a:latin typeface="Times New Roman" pitchFamily="18" charset="0"/>
                <a:cs typeface="Times New Roman" pitchFamily="18" charset="0"/>
              </a:rPr>
              <a:t>лудоманів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260010" y="2864502"/>
            <a:ext cx="341157" cy="3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60010" y="4420078"/>
            <a:ext cx="341157" cy="3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6875" y="2636912"/>
            <a:ext cx="2643972" cy="7848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сертифікації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грального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3" y="2752328"/>
            <a:ext cx="499777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запровадження технічного регулювання грального обладнання</a:t>
            </a:r>
          </a:p>
        </p:txBody>
      </p:sp>
    </p:spTree>
    <p:extLst>
      <p:ext uri="{BB962C8B-B14F-4D97-AF65-F5344CB8AC3E}">
        <p14:creationId xmlns:p14="http://schemas.microsoft.com/office/powerpoint/2010/main" val="32070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971" y="2636912"/>
            <a:ext cx="8040352" cy="1152128"/>
          </a:xfrm>
          <a:solidFill>
            <a:schemeClr val="tx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КОМІСІЯ З РЕГУЛЮВАННЯ 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АЗАРТНИХ ІГОР ТА ЛОТЕРЕЙ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984776" cy="792088"/>
          </a:xfrm>
        </p:spPr>
        <p:txBody>
          <a:bodyPr>
            <a:normAutofit fontScale="77500" lnSpcReduction="20000"/>
          </a:bodyPr>
          <a:lstStyle/>
          <a:p>
            <a:pPr algn="r"/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2022 рік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Guest_24\Desktop\1200px-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6599"/>
            <a:ext cx="934319" cy="10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3024336" cy="8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итульні слайди">
  <a:themeElements>
    <a:clrScheme name="Стандартная">
      <a:dk1>
        <a:srgbClr val="4D4D4F"/>
      </a:dk1>
      <a:lt1>
        <a:sysClr val="window" lastClr="FFFFFF"/>
      </a:lt1>
      <a:dk2>
        <a:srgbClr val="4D4D4F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</a:theme>
</file>

<file path=ppt/theme/theme2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3503</TotalTime>
  <Words>545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Титульні слайди</vt:lpstr>
      <vt:lpstr>Волна</vt:lpstr>
      <vt:lpstr>КОМІСІЯ З РЕГУЛЮВАННЯ  АЗАРТНИХ ІГОР ТА ЛОТЕРЕЙ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КОМІСІЯ З РЕГУЛЮВАННЯ  АЗАРТНИХ ІГОР ТА ЛОТЕРЕЙ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КОМІСІЯ З РЕГУЛЮВАННЯ АЗАРТНИХ ІГОР ТА ЛОТЕРЕЙ</dc:title>
  <dc:creator>Guest_24</dc:creator>
  <cp:lastModifiedBy>Кричевська Олена Володимирівна</cp:lastModifiedBy>
  <cp:revision>323</cp:revision>
  <cp:lastPrinted>2022-01-27T14:01:00Z</cp:lastPrinted>
  <dcterms:created xsi:type="dcterms:W3CDTF">2021-08-04T12:25:21Z</dcterms:created>
  <dcterms:modified xsi:type="dcterms:W3CDTF">2022-01-27T14:03:30Z</dcterms:modified>
</cp:coreProperties>
</file>